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59" r:id="rId6"/>
    <p:sldId id="278" r:id="rId7"/>
    <p:sldId id="273" r:id="rId8"/>
    <p:sldId id="277" r:id="rId9"/>
    <p:sldId id="265" r:id="rId10"/>
    <p:sldId id="276" r:id="rId11"/>
    <p:sldId id="264" r:id="rId12"/>
    <p:sldId id="281" r:id="rId13"/>
    <p:sldId id="263" r:id="rId14"/>
    <p:sldId id="280" r:id="rId15"/>
    <p:sldId id="261" r:id="rId16"/>
    <p:sldId id="279" r:id="rId17"/>
    <p:sldId id="266" r:id="rId18"/>
    <p:sldId id="262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72"/>
            <p14:sldId id="258"/>
            <p14:sldId id="259"/>
            <p14:sldId id="278"/>
            <p14:sldId id="273"/>
            <p14:sldId id="277"/>
            <p14:sldId id="265"/>
            <p14:sldId id="276"/>
            <p14:sldId id="264"/>
            <p14:sldId id="281"/>
            <p14:sldId id="263"/>
            <p14:sldId id="280"/>
            <p14:sldId id="261"/>
            <p14:sldId id="279"/>
            <p14:sldId id="266"/>
            <p14:sldId id="26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5"/>
    <p:restoredTop sz="86378"/>
  </p:normalViewPr>
  <p:slideViewPr>
    <p:cSldViewPr snapToGrid="0" snapToObjects="1">
      <p:cViewPr>
        <p:scale>
          <a:sx n="108" d="100"/>
          <a:sy n="108" d="100"/>
        </p:scale>
        <p:origin x="3600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Skalierbarkeit</a:t>
            </a:r>
            <a:endParaRPr lang="en-US" dirty="0" smtClean="0"/>
          </a:p>
          <a:p>
            <a:r>
              <a:rPr lang="en-US" dirty="0" err="1" smtClean="0"/>
              <a:t>Austauschbarkeit</a:t>
            </a:r>
            <a:endParaRPr lang="en-US" dirty="0" smtClean="0"/>
          </a:p>
          <a:p>
            <a:r>
              <a:rPr lang="en-US" dirty="0" err="1" smtClean="0"/>
              <a:t>Inhomogene</a:t>
            </a:r>
            <a:r>
              <a:rPr lang="en-US" dirty="0" smtClean="0"/>
              <a:t> </a:t>
            </a:r>
            <a:r>
              <a:rPr lang="en-US" dirty="0" err="1" smtClean="0"/>
              <a:t>Technologien</a:t>
            </a:r>
            <a:r>
              <a:rPr lang="en-US" dirty="0" smtClean="0"/>
              <a:t> </a:t>
            </a:r>
            <a:r>
              <a:rPr lang="de-DE" dirty="0" smtClean="0"/>
              <a:t>möglich</a:t>
            </a:r>
          </a:p>
          <a:p>
            <a:r>
              <a:rPr lang="de-DE" dirty="0" smtClean="0"/>
              <a:t>Verstärkt Modularität</a:t>
            </a:r>
          </a:p>
          <a:p>
            <a:r>
              <a:rPr lang="de-DE" dirty="0" smtClean="0"/>
              <a:t>Unabhängigkeit zwischen Services</a:t>
            </a:r>
          </a:p>
          <a:p>
            <a:r>
              <a:rPr lang="de-DE" dirty="0" smtClean="0"/>
              <a:t>Unabhängigkeit zwischen Teams</a:t>
            </a:r>
          </a:p>
          <a:p>
            <a:r>
              <a:rPr lang="de-DE" dirty="0" smtClean="0"/>
              <a:t>Schnelleres </a:t>
            </a:r>
            <a:r>
              <a:rPr lang="de-DE" dirty="0" err="1" smtClean="0"/>
              <a:t>Deployment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5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://markusjura.github.io/reactive-with-java8/assets/reactive-manifesto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activemanifest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server-side-discovery.html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dn.wp.nginx.com/wp-content/uploads/2016/04/Richardson-microservices-part4-3_server-side-pattern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3ansictanv2wj.cloudfront.net/mapr_0203-f6181a9a1ef2e1cf22272aa45b15c0fd.png" TargetMode="External"/><Relationship Id="rId4" Type="http://schemas.openxmlformats.org/officeDocument/2006/relationships/hyperlink" Target="http://microservices.io/patterns/reliability/circuit-break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Blocks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Microservices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18" y="2220684"/>
            <a:ext cx="6297479" cy="300985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53142" y="5688281"/>
            <a:ext cx="814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Actors</a:t>
            </a:r>
            <a:r>
              <a:rPr lang="de-DE" i="1" dirty="0"/>
              <a:t> </a:t>
            </a:r>
            <a:r>
              <a:rPr lang="de-DE" i="1" dirty="0" err="1"/>
              <a:t>communicate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i="1" dirty="0" err="1"/>
              <a:t>sending</a:t>
            </a:r>
            <a:r>
              <a:rPr lang="de-DE" i="1" dirty="0"/>
              <a:t> </a:t>
            </a:r>
            <a:r>
              <a:rPr lang="de-DE" i="1" dirty="0" err="1"/>
              <a:t>asynchronous</a:t>
            </a:r>
            <a:r>
              <a:rPr lang="de-DE" i="1" dirty="0"/>
              <a:t> </a:t>
            </a:r>
            <a:r>
              <a:rPr lang="de-DE" i="1" dirty="0" err="1"/>
              <a:t>messages</a:t>
            </a:r>
            <a:r>
              <a:rPr lang="de-DE" i="1" dirty="0"/>
              <a:t>. </a:t>
            </a:r>
            <a:endParaRPr lang="de-DE" i="1" dirty="0" smtClean="0"/>
          </a:p>
          <a:p>
            <a:r>
              <a:rPr lang="de-DE" i="1" dirty="0" err="1" smtClean="0"/>
              <a:t>Those</a:t>
            </a:r>
            <a:r>
              <a:rPr lang="de-DE" i="1" dirty="0" smtClean="0"/>
              <a:t> </a:t>
            </a:r>
            <a:r>
              <a:rPr lang="de-DE" i="1" dirty="0" err="1"/>
              <a:t>messages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stored</a:t>
            </a:r>
            <a:r>
              <a:rPr lang="de-DE" i="1" dirty="0"/>
              <a:t> in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actors</a:t>
            </a:r>
            <a:r>
              <a:rPr lang="de-DE" i="1" dirty="0"/>
              <a:t>' </a:t>
            </a:r>
            <a:r>
              <a:rPr lang="de-DE" i="1" dirty="0" err="1"/>
              <a:t>mailboxes</a:t>
            </a:r>
            <a:r>
              <a:rPr lang="de-DE" i="1" dirty="0"/>
              <a:t> </a:t>
            </a:r>
            <a:r>
              <a:rPr lang="de-DE" i="1" dirty="0" err="1"/>
              <a:t>until</a:t>
            </a:r>
            <a:r>
              <a:rPr lang="de-DE" i="1" dirty="0"/>
              <a:t> </a:t>
            </a:r>
            <a:r>
              <a:rPr lang="de-DE" i="1" dirty="0" err="1"/>
              <a:t>they're</a:t>
            </a:r>
            <a:r>
              <a:rPr lang="de-DE" i="1" dirty="0"/>
              <a:t> </a:t>
            </a:r>
            <a:r>
              <a:rPr lang="de-DE" i="1" dirty="0" err="1"/>
              <a:t>processed</a:t>
            </a:r>
            <a:r>
              <a:rPr lang="de-DE" i="1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8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Reactivo</a:t>
            </a:r>
            <a:r>
              <a:rPr lang="en-US" dirty="0"/>
              <a:t> Manifesto</a:t>
            </a:r>
          </a:p>
        </p:txBody>
      </p:sp>
      <p:sp>
        <p:nvSpPr>
          <p:cNvPr id="2" name="Rechteck 1"/>
          <p:cNvSpPr/>
          <p:nvPr/>
        </p:nvSpPr>
        <p:spPr>
          <a:xfrm>
            <a:off x="4757230" y="5878494"/>
            <a:ext cx="45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https://www.reactivemanifesto.org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</p:txBody>
      </p:sp>
      <p:sp>
        <p:nvSpPr>
          <p:cNvPr id="3" name="AutoShape 2" descr="https://www.reactivemanifesto.org/images/reactive-traits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3" name="Bild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" y="1999861"/>
            <a:ext cx="8003969" cy="3185042"/>
          </a:xfrm>
          <a:prstGeom prst="rect">
            <a:avLst/>
          </a:prstGeom>
        </p:spPr>
      </p:pic>
      <p:sp>
        <p:nvSpPr>
          <p:cNvPr id="74" name="Textfeld 73"/>
          <p:cNvSpPr txBox="1"/>
          <p:nvPr/>
        </p:nvSpPr>
        <p:spPr>
          <a:xfrm>
            <a:off x="259374" y="6163188"/>
            <a:ext cx="4070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markusjura.github.io/reactive-with-java8/assets/reactive-manifesto.png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2538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the</a:t>
            </a:r>
            <a:r>
              <a:rPr lang="de-DE" dirty="0"/>
              <a:t> API </a:t>
            </a:r>
            <a:r>
              <a:rPr lang="de-DE" dirty="0" err="1"/>
              <a:t>gateway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- </a:t>
            </a:r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00954" y="6019656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cdn.wp.nginx.com/wp-content/uploads/2016/04/Richardson-microservices-part4-3_server-side-pattern.png</a:t>
            </a:r>
            <a:endParaRPr lang="de-DE" sz="900" dirty="0" smtClean="0"/>
          </a:p>
          <a:p>
            <a:pPr algn="r"/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microservices.io/patterns/server-side-discovery.html</a:t>
            </a:r>
            <a:endParaRPr lang="de-DE" sz="900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75" y="2119855"/>
            <a:ext cx="6103917" cy="37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Circuit </a:t>
            </a:r>
            <a:r>
              <a:rPr lang="en-US" dirty="0" err="1"/>
              <a:t>Braker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cascading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a remote </a:t>
            </a:r>
            <a:r>
              <a:rPr lang="de-DE" dirty="0" err="1"/>
              <a:t>service</a:t>
            </a:r>
            <a:r>
              <a:rPr lang="de-DE" dirty="0"/>
              <a:t> via a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breaker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4" y="3205929"/>
            <a:ext cx="7528956" cy="26752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116644" y="601965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3"/>
              </a:rPr>
              <a:t>https://</a:t>
            </a:r>
            <a:r>
              <a:rPr lang="de-DE" sz="900" dirty="0" smtClean="0">
                <a:hlinkClick r:id="rId3"/>
              </a:rPr>
              <a:t>d3ansictanv2wj.cloudfront.net/mapr_0203-f6181a9a1ef2e1cf22272aa45b15c0fd.png</a:t>
            </a:r>
            <a:endParaRPr lang="de-DE" sz="900" dirty="0" smtClean="0"/>
          </a:p>
          <a:p>
            <a:pPr algn="r"/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microservices.io/patterns/reliability/circuit-breaker.html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1624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LA </a:t>
            </a:r>
            <a:r>
              <a:rPr lang="de-DE" dirty="0" err="1"/>
              <a:t>aims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satisfy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robust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fault-tolerant,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human </a:t>
            </a:r>
            <a:r>
              <a:rPr lang="de-DE" dirty="0" err="1"/>
              <a:t>mistakes</a:t>
            </a:r>
            <a:r>
              <a:rPr lang="de-DE" dirty="0"/>
              <a:t>,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workloads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low-latency</a:t>
            </a:r>
            <a:r>
              <a:rPr lang="de-DE" dirty="0"/>
              <a:t> </a:t>
            </a:r>
            <a:r>
              <a:rPr lang="de-DE" dirty="0" err="1"/>
              <a:t>reads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 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1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4" y="167293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 </a:t>
            </a:r>
            <a:r>
              <a:rPr lang="en-US" b="1" dirty="0" smtClean="0"/>
              <a:t>data</a:t>
            </a:r>
            <a:r>
              <a:rPr lang="en-US" dirty="0" smtClean="0"/>
              <a:t> entering the system is dispatched to both the batch layer and the speed layer for processing.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batch layer</a:t>
            </a:r>
            <a:r>
              <a:rPr lang="en-US" dirty="0" smtClean="0"/>
              <a:t> has two functions: (</a:t>
            </a:r>
            <a:r>
              <a:rPr lang="en-US" dirty="0" err="1" smtClean="0"/>
              <a:t>i</a:t>
            </a:r>
            <a:r>
              <a:rPr lang="en-US" dirty="0" smtClean="0"/>
              <a:t>) managing the master dataset (an immutable, append-only set of raw data), and (ii) to pre-compute the batch views.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serving layer</a:t>
            </a:r>
            <a:r>
              <a:rPr lang="en-US" dirty="0" smtClean="0"/>
              <a:t> indexes the batch views so that they can be queried in low-latency, ad-hoc way.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speed layer</a:t>
            </a:r>
            <a:r>
              <a:rPr lang="en-US" dirty="0" smtClean="0"/>
              <a:t> compensates for the high latency of updates to the serving layer and deals with recent data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incoming </a:t>
            </a:r>
            <a:r>
              <a:rPr lang="en-US" b="1" dirty="0" smtClean="0"/>
              <a:t>query</a:t>
            </a:r>
            <a:r>
              <a:rPr lang="en-US" dirty="0" smtClean="0"/>
              <a:t> can be answered by merging results from batch views and real-time views.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9374" y="6065822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ym typeface="Wingdings"/>
              </a:rPr>
              <a:t> </a:t>
            </a:r>
            <a:r>
              <a:rPr lang="de-DE" smtClean="0"/>
              <a:t>http</a:t>
            </a:r>
            <a:r>
              <a:rPr lang="de-DE" dirty="0"/>
              <a:t>://lambda-</a:t>
            </a:r>
            <a:r>
              <a:rPr lang="de-DE" dirty="0" err="1"/>
              <a:t>architecture.net</a:t>
            </a:r>
            <a:r>
              <a:rPr lang="de-DE" dirty="0"/>
              <a:t>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06" y="4605560"/>
            <a:ext cx="3047826" cy="17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SMACK Stack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 facto Stack </a:t>
            </a:r>
            <a:r>
              <a:rPr lang="de-DE" dirty="0" err="1" smtClean="0"/>
              <a:t>for</a:t>
            </a:r>
            <a:r>
              <a:rPr lang="de-DE" dirty="0" smtClean="0"/>
              <a:t> Big-Data 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Apache Spark					S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err="1" smtClean="0"/>
              <a:t>Mesos</a:t>
            </a:r>
            <a:r>
              <a:rPr lang="de-DE" dirty="0" smtClean="0"/>
              <a:t>				M</a:t>
            </a:r>
            <a:endParaRPr lang="de-DE" dirty="0"/>
          </a:p>
          <a:p>
            <a:r>
              <a:rPr lang="de-DE" dirty="0" err="1" smtClean="0"/>
              <a:t>Akka</a:t>
            </a:r>
            <a:r>
              <a:rPr lang="de-DE" dirty="0" smtClean="0"/>
              <a:t>						A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Cassandra				C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Kafka					K</a:t>
            </a:r>
          </a:p>
          <a:p>
            <a:endParaRPr lang="de-DE" dirty="0"/>
          </a:p>
          <a:p>
            <a:r>
              <a:rPr lang="de-DE" dirty="0" smtClean="0"/>
              <a:t>More Big-Data, </a:t>
            </a:r>
            <a:r>
              <a:rPr lang="de-DE" dirty="0" err="1" smtClean="0"/>
              <a:t>Smack</a:t>
            </a:r>
            <a:r>
              <a:rPr lang="de-DE" dirty="0" smtClean="0"/>
              <a:t>, Lambda in </a:t>
            </a:r>
            <a:r>
              <a:rPr lang="de-DE" dirty="0" err="1" smtClean="0"/>
              <a:t>Lesson</a:t>
            </a:r>
            <a:r>
              <a:rPr lang="de-DE" dirty="0" smtClean="0"/>
              <a:t> 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Frameworks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Java/Scala/</a:t>
            </a:r>
            <a:r>
              <a:rPr lang="de-DE" dirty="0" err="1"/>
              <a:t>Kotlin</a:t>
            </a:r>
            <a:r>
              <a:rPr lang="de-DE" dirty="0"/>
              <a:t>/… (JVM)</a:t>
            </a:r>
          </a:p>
          <a:p>
            <a:pPr lvl="1"/>
            <a:r>
              <a:rPr lang="de-DE" dirty="0" err="1"/>
              <a:t>Akka</a:t>
            </a:r>
            <a:r>
              <a:rPr lang="de-DE" dirty="0"/>
              <a:t> Cluster</a:t>
            </a:r>
          </a:p>
          <a:p>
            <a:pPr lvl="1"/>
            <a:r>
              <a:rPr lang="de-DE" dirty="0" err="1"/>
              <a:t>Lagom</a:t>
            </a:r>
            <a:endParaRPr lang="de-DE" dirty="0"/>
          </a:p>
          <a:p>
            <a:pPr lvl="1"/>
            <a:r>
              <a:rPr lang="de-DE" dirty="0" err="1"/>
              <a:t>Vert.x</a:t>
            </a:r>
            <a:endParaRPr lang="de-DE" dirty="0"/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 err="1"/>
              <a:t>Payara</a:t>
            </a:r>
            <a:r>
              <a:rPr lang="de-DE" dirty="0"/>
              <a:t> Micro</a:t>
            </a:r>
          </a:p>
          <a:p>
            <a:pPr lvl="1"/>
            <a:r>
              <a:rPr lang="de-DE" dirty="0" err="1"/>
              <a:t>Wildfly</a:t>
            </a:r>
            <a:r>
              <a:rPr lang="de-DE" dirty="0"/>
              <a:t> </a:t>
            </a:r>
            <a:r>
              <a:rPr lang="de-DE" dirty="0" err="1"/>
              <a:t>Swarm</a:t>
            </a:r>
            <a:endParaRPr lang="de-DE" dirty="0"/>
          </a:p>
          <a:p>
            <a:r>
              <a:rPr lang="de-DE" dirty="0"/>
              <a:t>.NET </a:t>
            </a:r>
            <a:r>
              <a:rPr lang="en-US" dirty="0"/>
              <a:t>(Core)</a:t>
            </a:r>
          </a:p>
          <a:p>
            <a:pPr lvl="1"/>
            <a:r>
              <a:rPr lang="en-US" dirty="0"/>
              <a:t>ASP.NET Core</a:t>
            </a:r>
          </a:p>
          <a:p>
            <a:pPr lvl="1"/>
            <a:r>
              <a:rPr lang="en-US" dirty="0"/>
              <a:t>Nancy</a:t>
            </a:r>
          </a:p>
          <a:p>
            <a:r>
              <a:rPr lang="en-US" dirty="0"/>
              <a:t>Auch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Umgebungen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(Go, Node.js, PHP, Python…)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1.3</a:t>
            </a:r>
          </a:p>
          <a:p>
            <a:endParaRPr lang="de-DE" dirty="0"/>
          </a:p>
          <a:p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087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Monolithic vs</a:t>
            </a:r>
            <a:r>
              <a:rPr lang="en-US" sz="1800" dirty="0"/>
              <a:t>. </a:t>
            </a:r>
            <a:r>
              <a:rPr lang="en-US" sz="1800" dirty="0" err="1" smtClean="0"/>
              <a:t>Microservices</a:t>
            </a:r>
            <a:endParaRPr lang="en-US" sz="1800" dirty="0"/>
          </a:p>
          <a:p>
            <a:r>
              <a:rPr lang="en-US" sz="1800" dirty="0" err="1" smtClean="0"/>
              <a:t>Microservices</a:t>
            </a:r>
            <a:r>
              <a:rPr lang="en-US" sz="1800" dirty="0" smtClean="0"/>
              <a:t> pro and cons</a:t>
            </a:r>
          </a:p>
          <a:p>
            <a:r>
              <a:rPr lang="en-US" sz="1800" dirty="0" smtClean="0"/>
              <a:t>Design Pattern </a:t>
            </a:r>
            <a:r>
              <a:rPr lang="en-US" sz="1800" dirty="0"/>
              <a:t>and Concepts</a:t>
            </a:r>
          </a:p>
          <a:p>
            <a:r>
              <a:rPr lang="en-US" sz="1800" dirty="0" err="1"/>
              <a:t>Reactivo</a:t>
            </a:r>
            <a:r>
              <a:rPr lang="en-US" sz="1800" dirty="0"/>
              <a:t> </a:t>
            </a:r>
            <a:r>
              <a:rPr lang="en-US" sz="1800" dirty="0" smtClean="0"/>
              <a:t>Manifesto</a:t>
            </a:r>
            <a:endParaRPr lang="en-US" sz="1800" dirty="0"/>
          </a:p>
          <a:p>
            <a:r>
              <a:rPr lang="en-US" sz="1800" dirty="0"/>
              <a:t>Reactive </a:t>
            </a:r>
            <a:r>
              <a:rPr lang="en-US" sz="1800" dirty="0" err="1" smtClean="0"/>
              <a:t>microservices</a:t>
            </a:r>
            <a:endParaRPr lang="en-US" sz="1800" dirty="0" smtClean="0"/>
          </a:p>
          <a:p>
            <a:r>
              <a:rPr lang="en-US" sz="1800" dirty="0" smtClean="0"/>
              <a:t>Lambda architecture</a:t>
            </a:r>
          </a:p>
          <a:p>
            <a:r>
              <a:rPr lang="en-US" sz="1800" dirty="0" smtClean="0"/>
              <a:t>SMACK stack</a:t>
            </a:r>
          </a:p>
          <a:p>
            <a:r>
              <a:rPr lang="en-US" sz="1800" dirty="0" err="1" smtClean="0"/>
              <a:t>Microservice</a:t>
            </a:r>
            <a:r>
              <a:rPr lang="en-US" sz="1800" dirty="0" smtClean="0"/>
              <a:t> frameworks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42351"/>
            <a:ext cx="2805454" cy="28054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609384" y="1942351"/>
            <a:ext cx="5190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Most of the time just one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huge project with one data source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for all logic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/>
              <a:t>Scala out in monolith systems is hard and often not possible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50817"/>
            <a:ext cx="3133663" cy="279698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71814" y="1950817"/>
            <a:ext cx="4827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Services are sliced into small parts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Every service should use its own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source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/>
              <a:t>Microservices</a:t>
            </a:r>
            <a:r>
              <a:rPr lang="en-US" dirty="0" smtClean="0"/>
              <a:t> are much more complex, but you can easily scale up and out.</a:t>
            </a:r>
          </a:p>
          <a:p>
            <a:endParaRPr lang="en-US" dirty="0"/>
          </a:p>
          <a:p>
            <a:r>
              <a:rPr lang="en-US" dirty="0"/>
              <a:t>You need a high automation level</a:t>
            </a:r>
            <a:endParaRPr lang="en-US" dirty="0" smtClean="0"/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15903" y="5465380"/>
            <a:ext cx="42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</a:t>
            </a:r>
            <a:r>
              <a:rPr lang="de-DE" dirty="0" err="1">
                <a:sym typeface="Wingdings"/>
              </a:rPr>
              <a:t>Microservices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are</a:t>
            </a:r>
            <a:r>
              <a:rPr lang="de-DE" dirty="0" smtClean="0">
                <a:sym typeface="Wingdings"/>
              </a:rPr>
              <a:t> NOT </a:t>
            </a:r>
            <a:r>
              <a:rPr lang="de-DE" dirty="0">
                <a:sym typeface="Wingdings"/>
              </a:rPr>
              <a:t>a </a:t>
            </a:r>
            <a:r>
              <a:rPr lang="de-DE" dirty="0" err="1">
                <a:sym typeface="Wingdings"/>
              </a:rPr>
              <a:t>Silver</a:t>
            </a:r>
            <a:r>
              <a:rPr lang="de-DE" dirty="0">
                <a:sym typeface="Wingdings"/>
              </a:rPr>
              <a:t> Bullet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9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46EFFEC8-52CB-4422-A3E3-E314810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Microservices</a:t>
            </a:r>
            <a:r>
              <a:rPr lang="en-US" sz="2400" dirty="0"/>
              <a:t> pro and cons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502C8CC3-0836-470D-AEF0-DE0444CD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550132" cy="4733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Pro</a:t>
            </a:r>
          </a:p>
          <a:p>
            <a:r>
              <a:rPr lang="en-US" dirty="0" smtClean="0"/>
              <a:t>scalable (up &amp; out)</a:t>
            </a:r>
          </a:p>
          <a:p>
            <a:r>
              <a:rPr lang="en-US" dirty="0" err="1" smtClean="0"/>
              <a:t>replaceability</a:t>
            </a:r>
            <a:endParaRPr lang="en-US" dirty="0" smtClean="0"/>
          </a:p>
          <a:p>
            <a:r>
              <a:rPr lang="en-US" dirty="0" smtClean="0"/>
              <a:t>inhomogeneous </a:t>
            </a:r>
            <a:r>
              <a:rPr lang="en-US" dirty="0" err="1" smtClean="0"/>
              <a:t>techstack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ounded context</a:t>
            </a:r>
          </a:p>
          <a:p>
            <a:r>
              <a:rPr lang="en-US" dirty="0"/>
              <a:t>l</a:t>
            </a:r>
            <a:r>
              <a:rPr lang="en-US" dirty="0" smtClean="0"/>
              <a:t>oosely coupled</a:t>
            </a:r>
          </a:p>
          <a:p>
            <a:r>
              <a:rPr lang="en-US" dirty="0" smtClean="0"/>
              <a:t>Independent services</a:t>
            </a:r>
            <a:r>
              <a:rPr lang="en-US" dirty="0"/>
              <a:t> </a:t>
            </a:r>
            <a:r>
              <a:rPr lang="en-US" dirty="0" smtClean="0"/>
              <a:t>&amp; teams</a:t>
            </a:r>
          </a:p>
          <a:p>
            <a:r>
              <a:rPr lang="en-US" dirty="0" smtClean="0"/>
              <a:t>fast deployment and roll out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highly automated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25B782AF-496B-413D-B106-61A93B735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5233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</a:t>
            </a:r>
          </a:p>
          <a:p>
            <a:r>
              <a:rPr lang="en-US" dirty="0" smtClean="0"/>
              <a:t>Good operation is hard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Cluster-Setup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Backup</a:t>
            </a:r>
          </a:p>
          <a:p>
            <a:pPr lvl="1"/>
            <a:r>
              <a:rPr lang="en-US" dirty="0" smtClean="0"/>
              <a:t>Recovery</a:t>
            </a:r>
          </a:p>
          <a:p>
            <a:r>
              <a:rPr lang="en-US" dirty="0" smtClean="0"/>
              <a:t>tech stack</a:t>
            </a:r>
          </a:p>
          <a:p>
            <a:r>
              <a:rPr lang="en-US" dirty="0" smtClean="0"/>
              <a:t>cascading failures</a:t>
            </a:r>
          </a:p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DDD </a:t>
            </a:r>
            <a:r>
              <a:rPr lang="mr-IN" dirty="0" smtClean="0"/>
              <a:t>–</a:t>
            </a:r>
            <a:r>
              <a:rPr lang="de-DE" dirty="0" smtClean="0"/>
              <a:t> Domain </a:t>
            </a:r>
            <a:r>
              <a:rPr lang="de-DE" dirty="0" err="1" smtClean="0"/>
              <a:t>Driven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34" y="1264124"/>
            <a:ext cx="3931198" cy="47978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9375" y="1448790"/>
            <a:ext cx="46602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Define services corresponding to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Domain-Driven Design (DDD) subdomains.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DDD refers to the application’s problem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space as the domain. 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domain is consists of multiple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subdomains. Each subdomain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corresponds to a different part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of the business.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59375" y="606196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 http://</a:t>
            </a:r>
            <a:r>
              <a:rPr lang="de-DE" dirty="0" err="1">
                <a:sym typeface="Wingdings"/>
              </a:rPr>
              <a:t>microservices.io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patterns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decomposition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decompose-by-subdomain.html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12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&amp; </a:t>
            </a:r>
            <a:r>
              <a:rPr lang="de-DE" dirty="0" err="1" smtClean="0"/>
              <a:t>Scale</a:t>
            </a:r>
            <a:r>
              <a:rPr lang="de-DE" dirty="0" smtClean="0"/>
              <a:t> Out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2048018"/>
            <a:ext cx="7707086" cy="301539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75117" y="6175169"/>
            <a:ext cx="4679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turbonomic.com</a:t>
            </a:r>
            <a:r>
              <a:rPr lang="de-DE" sz="900" dirty="0"/>
              <a:t>/</a:t>
            </a:r>
            <a:r>
              <a:rPr lang="de-DE" sz="900" dirty="0" err="1"/>
              <a:t>blog</a:t>
            </a:r>
            <a:r>
              <a:rPr lang="de-DE" sz="900" dirty="0"/>
              <a:t>/on-</a:t>
            </a:r>
            <a:r>
              <a:rPr lang="de-DE" sz="900" dirty="0" err="1"/>
              <a:t>turbonomic</a:t>
            </a:r>
            <a:r>
              <a:rPr lang="de-DE" sz="900" dirty="0"/>
              <a:t>/</a:t>
            </a:r>
            <a:r>
              <a:rPr lang="de-DE" sz="900" dirty="0" err="1"/>
              <a:t>to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</a:t>
            </a:r>
            <a:r>
              <a:rPr lang="de-DE" sz="900" dirty="0" err="1"/>
              <a:t>up</a:t>
            </a:r>
            <a:r>
              <a:rPr lang="de-DE" sz="900" dirty="0"/>
              <a:t>-</a:t>
            </a:r>
            <a:r>
              <a:rPr lang="de-DE" sz="900" dirty="0" err="1"/>
              <a:t>or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-out-</a:t>
            </a:r>
            <a:r>
              <a:rPr lang="de-DE" sz="900" dirty="0" err="1"/>
              <a:t>that</a:t>
            </a:r>
            <a:r>
              <a:rPr lang="de-DE" sz="900" dirty="0"/>
              <a:t>-</a:t>
            </a:r>
            <a:r>
              <a:rPr lang="de-DE" sz="900" dirty="0" err="1"/>
              <a:t>is-the-question</a:t>
            </a:r>
            <a:r>
              <a:rPr lang="de-DE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13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Event Driven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</a:t>
            </a:r>
            <a:r>
              <a:rPr lang="en-US" dirty="0"/>
              <a:t>of the program is determined by events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Needed for data exchange between different services in a cluster</a:t>
            </a:r>
          </a:p>
          <a:p>
            <a:endParaRPr lang="en-US" dirty="0"/>
          </a:p>
          <a:p>
            <a:r>
              <a:rPr lang="en-US" dirty="0" smtClean="0"/>
              <a:t>A lot of programming languages use the actor pattern. </a:t>
            </a:r>
            <a:r>
              <a:rPr lang="en-US" dirty="0" err="1" smtClean="0"/>
              <a:t>akka</a:t>
            </a:r>
            <a:r>
              <a:rPr lang="en-US" dirty="0" smtClean="0"/>
              <a:t> is one implementation for </a:t>
            </a:r>
            <a:r>
              <a:rPr lang="en-US" dirty="0" err="1" smtClean="0"/>
              <a:t>scala</a:t>
            </a:r>
            <a:r>
              <a:rPr lang="en-US" dirty="0" smtClean="0"/>
              <a:t> and java</a:t>
            </a:r>
          </a:p>
          <a:p>
            <a:endParaRPr lang="en-US" dirty="0" smtClean="0"/>
          </a:p>
          <a:p>
            <a:r>
              <a:rPr lang="en-US" dirty="0" smtClean="0"/>
              <a:t>In lesson “</a:t>
            </a:r>
            <a:r>
              <a:rPr lang="en-US" dirty="0"/>
              <a:t>Data </a:t>
            </a:r>
            <a:r>
              <a:rPr lang="en-US" dirty="0" smtClean="0"/>
              <a:t>Persistence” we will look at Event Sourcing and CQRS.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hteck 1"/>
          <p:cNvSpPr/>
          <p:nvPr/>
        </p:nvSpPr>
        <p:spPr bwMode="auto">
          <a:xfrm>
            <a:off x="1389413" y="5189517"/>
            <a:ext cx="5735782" cy="3562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EVENT BUS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543792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1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257304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4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2339715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2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140312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3</a:t>
            </a: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V="1">
            <a:off x="3378806" y="4867555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 bwMode="auto">
          <a:xfrm flipV="1">
            <a:off x="3040931" y="5627577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H="1" flipV="1">
            <a:off x="6036968" y="4856345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5391397" y="5638790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primitive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 smtClean="0"/>
              <a:t>.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object-oriented </a:t>
            </a:r>
            <a:r>
              <a:rPr lang="en-US" dirty="0"/>
              <a:t>languages: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object receives a message (a method call) 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something depending on which message it receives (which </a:t>
            </a:r>
            <a:r>
              <a:rPr lang="en-US" dirty="0" smtClean="0"/>
              <a:t>method)</a:t>
            </a:r>
            <a:endParaRPr lang="en-US" dirty="0"/>
          </a:p>
          <a:p>
            <a:r>
              <a:rPr lang="en-US" dirty="0" smtClean="0"/>
              <a:t>difference </a:t>
            </a:r>
            <a:r>
              <a:rPr lang="en-US" dirty="0"/>
              <a:t>is that actors are completely isolated from each other and they will never share </a:t>
            </a:r>
            <a:r>
              <a:rPr lang="en-US" dirty="0" smtClean="0"/>
              <a:t>memory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lthough </a:t>
            </a:r>
            <a:r>
              <a:rPr lang="en-US" dirty="0"/>
              <a:t>multiple actors can run at the same time, an actor will process a given message sequentially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Messages are sent asynchronously to an </a:t>
            </a:r>
            <a:r>
              <a:rPr lang="en-US" dirty="0" smtClean="0"/>
              <a:t>actor. The </a:t>
            </a:r>
            <a:r>
              <a:rPr lang="en-US" dirty="0"/>
              <a:t>mailbox is the place where these messages are stored</a:t>
            </a:r>
            <a:r>
              <a:rPr lang="en-US" dirty="0" smtClean="0"/>
              <a:t>.</a:t>
            </a:r>
          </a:p>
          <a:p>
            <a:r>
              <a:rPr lang="en-US" dirty="0"/>
              <a:t>When an actor receives a message, it can do one of these 3 things:</a:t>
            </a:r>
          </a:p>
          <a:p>
            <a:pPr lvl="1"/>
            <a:r>
              <a:rPr lang="en-US" dirty="0"/>
              <a:t>Create more actors;</a:t>
            </a:r>
          </a:p>
          <a:p>
            <a:pPr lvl="1"/>
            <a:r>
              <a:rPr lang="en-US" dirty="0"/>
              <a:t>Send messages to other actors;</a:t>
            </a:r>
          </a:p>
          <a:p>
            <a:pPr lvl="1"/>
            <a:r>
              <a:rPr lang="en-US" dirty="0"/>
              <a:t>Designates what to do with the next message.</a:t>
            </a:r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012493" y="6123530"/>
            <a:ext cx="27542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http://</a:t>
            </a:r>
            <a:r>
              <a:rPr lang="de-DE" sz="1050" dirty="0" err="1"/>
              <a:t>www.brianstorti.com</a:t>
            </a:r>
            <a:r>
              <a:rPr lang="de-DE" sz="1050" dirty="0"/>
              <a:t>/</a:t>
            </a:r>
            <a:r>
              <a:rPr lang="de-DE" sz="1050" dirty="0" err="1"/>
              <a:t>the</a:t>
            </a:r>
            <a:r>
              <a:rPr lang="de-DE" sz="1050" dirty="0"/>
              <a:t>-</a:t>
            </a:r>
            <a:r>
              <a:rPr lang="de-DE" sz="1050" dirty="0" err="1"/>
              <a:t>actor</a:t>
            </a:r>
            <a:r>
              <a:rPr lang="de-DE" sz="1050" dirty="0"/>
              <a:t>-model/</a:t>
            </a:r>
          </a:p>
        </p:txBody>
      </p:sp>
    </p:spTree>
    <p:extLst>
      <p:ext uri="{BB962C8B-B14F-4D97-AF65-F5344CB8AC3E}">
        <p14:creationId xmlns:p14="http://schemas.microsoft.com/office/powerpoint/2010/main" val="2995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675</Words>
  <Application>Microsoft Macintosh PowerPoint</Application>
  <PresentationFormat>Bildschirmpräsentation (4:3)</PresentationFormat>
  <Paragraphs>150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Calibri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Monolithic vs. Microservices</vt:lpstr>
      <vt:lpstr>Monolithic vs. Microservices</vt:lpstr>
      <vt:lpstr>Microservices pro and cons</vt:lpstr>
      <vt:lpstr>Design Pattern and Concepts DDD – Domain Driven Design</vt:lpstr>
      <vt:lpstr>Design Pattern and Concepts Scale Up &amp; Scale Out</vt:lpstr>
      <vt:lpstr>Design Pattern and Concepts Event Driven</vt:lpstr>
      <vt:lpstr>Design Pattern and Concepts The Actor Model</vt:lpstr>
      <vt:lpstr>Design Pattern and Concepts The Actor Model</vt:lpstr>
      <vt:lpstr>Reactivo Manifesto</vt:lpstr>
      <vt:lpstr>Design Pattern and Concepts Load Balancer</vt:lpstr>
      <vt:lpstr>Design Pattern and Concepts Circuit Braker</vt:lpstr>
      <vt:lpstr>Lambda architecture</vt:lpstr>
      <vt:lpstr>Lambda architecture</vt:lpstr>
      <vt:lpstr>Lambda architecture</vt:lpstr>
      <vt:lpstr>SMACK Stack</vt:lpstr>
      <vt:lpstr>Microservice Frameworks</vt:lpstr>
      <vt:lpstr>Microservice Frameworks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68</cp:revision>
  <dcterms:created xsi:type="dcterms:W3CDTF">2016-11-09T22:19:26Z</dcterms:created>
  <dcterms:modified xsi:type="dcterms:W3CDTF">2017-10-04T17:09:41Z</dcterms:modified>
</cp:coreProperties>
</file>